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83" autoAdjust="0"/>
  </p:normalViewPr>
  <p:slideViewPr>
    <p:cSldViewPr>
      <p:cViewPr>
        <p:scale>
          <a:sx n="70" d="100"/>
          <a:sy n="70" d="100"/>
        </p:scale>
        <p:origin x="-2244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D184A-3657-49E0-9DB7-4C4651085FB5}" type="datetimeFigureOut">
              <a:rPr lang="es-CL" smtClean="0"/>
              <a:t>30-01-2014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CF0DB-26FF-4B39-86DE-2E44739D25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39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CF0DB-26FF-4B39-86DE-2E44739D25A5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0580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CF0DB-26FF-4B39-86DE-2E44739D25A5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0580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CF0DB-26FF-4B39-86DE-2E44739D25A5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058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CF0DB-26FF-4B39-86DE-2E44739D25A5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0580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CF0DB-26FF-4B39-86DE-2E44739D25A5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058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CF0DB-26FF-4B39-86DE-2E44739D25A5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0580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CF0DB-26FF-4B39-86DE-2E44739D25A5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0580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CF0DB-26FF-4B39-86DE-2E44739D25A5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0580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CF0DB-26FF-4B39-86DE-2E44739D25A5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0580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CF0DB-26FF-4B39-86DE-2E44739D25A5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0580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CF0DB-26FF-4B39-86DE-2E44739D25A5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058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451B-0404-404E-ADE0-9647FD7B8B20}" type="datetime1">
              <a:rPr lang="es-CL" smtClean="0"/>
              <a:t>30-01-2014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4487-5C96-476E-A5D0-8E5CBAB545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801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C4D7-A505-414F-A99B-5B0F9B89E3EC}" type="datetime1">
              <a:rPr lang="es-CL" smtClean="0"/>
              <a:t>30-01-2014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4487-5C96-476E-A5D0-8E5CBAB545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757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F4CF-53DF-4DF7-B04A-4049A6F0D9D5}" type="datetime1">
              <a:rPr lang="es-CL" smtClean="0"/>
              <a:t>30-01-2014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4487-5C96-476E-A5D0-8E5CBAB545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269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20C6-67C4-4168-93AC-C9CE13E91DE1}" type="datetime1">
              <a:rPr lang="es-CL" smtClean="0"/>
              <a:t>30-01-2014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4487-5C96-476E-A5D0-8E5CBAB545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723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6F27-430A-438A-AEDC-81E1129DB2E5}" type="datetime1">
              <a:rPr lang="es-CL" smtClean="0"/>
              <a:t>30-01-2014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4487-5C96-476E-A5D0-8E5CBAB545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290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9527-F893-48EB-B59A-9F2D60A49818}" type="datetime1">
              <a:rPr lang="es-CL" smtClean="0"/>
              <a:t>30-01-2014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4487-5C96-476E-A5D0-8E5CBAB545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322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33D1-5460-402C-B6AD-6F9A5482ED4D}" type="datetime1">
              <a:rPr lang="es-CL" smtClean="0"/>
              <a:t>30-01-2014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4487-5C96-476E-A5D0-8E5CBAB545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093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60DE-6476-4EA7-A88E-07092CBEC8B1}" type="datetime1">
              <a:rPr lang="es-CL" smtClean="0"/>
              <a:t>30-01-2014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4487-5C96-476E-A5D0-8E5CBAB545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143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B489-4B5C-4F96-A091-66C54E3B157B}" type="datetime1">
              <a:rPr lang="es-CL" smtClean="0"/>
              <a:t>30-01-2014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4487-5C96-476E-A5D0-8E5CBAB545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556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9B0A-53AE-411D-BA5D-F75B5B4A4DEB}" type="datetime1">
              <a:rPr lang="es-CL" smtClean="0"/>
              <a:t>30-01-2014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4487-5C96-476E-A5D0-8E5CBAB545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440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38AE-589E-4FB8-B6E4-1244E4C0DC8A}" type="datetime1">
              <a:rPr lang="es-CL" smtClean="0"/>
              <a:t>30-01-2014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A4487-5C96-476E-A5D0-8E5CBAB545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237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7B57B-007A-4E67-A263-86839AA1C3F9}" type="datetime1">
              <a:rPr lang="es-CL" smtClean="0"/>
              <a:t>30-01-2014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A4487-5C96-476E-A5D0-8E5CBAB545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53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39322"/>
            <a:ext cx="8458200" cy="164687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graph oriented database implemented in DEX for protein structural information.</a:t>
            </a:r>
            <a:r>
              <a:rPr lang="en-US" dirty="0"/>
              <a:t/>
            </a:r>
            <a:br>
              <a:rPr lang="en-US" dirty="0"/>
            </a:b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609600"/>
          </a:xfrm>
        </p:spPr>
        <p:txBody>
          <a:bodyPr>
            <a:normAutofit/>
          </a:bodyPr>
          <a:lstStyle/>
          <a:p>
            <a:r>
              <a:rPr lang="es-CL" sz="2800" baseline="30000" dirty="0" smtClean="0">
                <a:solidFill>
                  <a:schemeClr val="tx1"/>
                </a:solidFill>
              </a:rPr>
              <a:t>2</a:t>
            </a:r>
            <a:r>
              <a:rPr lang="es-CL" sz="2800" dirty="0" smtClean="0">
                <a:solidFill>
                  <a:schemeClr val="tx1"/>
                </a:solidFill>
              </a:rPr>
              <a:t>Larriba-Pey JL</a:t>
            </a:r>
            <a:endParaRPr lang="es-CL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447800" cy="162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283"/>
            <a:ext cx="13239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14" y="457200"/>
            <a:ext cx="20193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244" y="188244"/>
            <a:ext cx="1335756" cy="133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6" y="6248400"/>
            <a:ext cx="822960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67451"/>
            <a:ext cx="399750" cy="44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96075"/>
            <a:ext cx="421356" cy="42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457200" y="4267200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s-CL" sz="7200" b="1" baseline="30000" dirty="0" smtClean="0">
                <a:solidFill>
                  <a:schemeClr val="tx1"/>
                </a:solidFill>
              </a:rPr>
              <a:t>1</a:t>
            </a:r>
            <a:r>
              <a:rPr lang="es-CL" sz="7200" b="1" dirty="0" smtClean="0">
                <a:solidFill>
                  <a:schemeClr val="tx1"/>
                </a:solidFill>
              </a:rPr>
              <a:t>Valdés-Jiménez </a:t>
            </a:r>
            <a:r>
              <a:rPr lang="es-CL" sz="7200" b="1" dirty="0">
                <a:solidFill>
                  <a:schemeClr val="tx1"/>
                </a:solidFill>
              </a:rPr>
              <a:t>A</a:t>
            </a:r>
            <a:endParaRPr lang="es-CL" sz="72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s-CL" sz="7200" baseline="30000" dirty="0" smtClean="0">
                <a:solidFill>
                  <a:schemeClr val="tx1"/>
                </a:solidFill>
              </a:rPr>
              <a:t>1</a:t>
            </a:r>
            <a:r>
              <a:rPr lang="es-CL" sz="7200" dirty="0" smtClean="0">
                <a:solidFill>
                  <a:schemeClr val="tx1"/>
                </a:solidFill>
              </a:rPr>
              <a:t>Reyes </a:t>
            </a:r>
            <a:r>
              <a:rPr lang="es-CL" sz="7200" dirty="0">
                <a:solidFill>
                  <a:schemeClr val="tx1"/>
                </a:solidFill>
              </a:rPr>
              <a:t>JA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s-CL" sz="7200" baseline="30000" dirty="0" smtClean="0">
                <a:solidFill>
                  <a:schemeClr val="tx1"/>
                </a:solidFill>
              </a:rPr>
              <a:t>2</a:t>
            </a:r>
            <a:r>
              <a:rPr lang="es-CL" sz="7200" dirty="0" smtClean="0">
                <a:solidFill>
                  <a:schemeClr val="tx1"/>
                </a:solidFill>
              </a:rPr>
              <a:t>Dominguez-Sal </a:t>
            </a:r>
            <a:r>
              <a:rPr lang="es-CL" sz="7200" dirty="0">
                <a:solidFill>
                  <a:schemeClr val="tx1"/>
                </a:solidFill>
              </a:rPr>
              <a:t>D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s-CL" sz="7200" baseline="30000" dirty="0" smtClean="0">
                <a:solidFill>
                  <a:schemeClr val="tx1"/>
                </a:solidFill>
              </a:rPr>
              <a:t>1</a:t>
            </a:r>
            <a:r>
              <a:rPr lang="es-CL" sz="7200" dirty="0" smtClean="0">
                <a:solidFill>
                  <a:schemeClr val="tx1"/>
                </a:solidFill>
              </a:rPr>
              <a:t>Arenas-Salinas </a:t>
            </a:r>
            <a:r>
              <a:rPr lang="es-CL" sz="7200" dirty="0">
                <a:solidFill>
                  <a:schemeClr val="tx1"/>
                </a:solidFill>
              </a:rPr>
              <a:t>MA</a:t>
            </a:r>
          </a:p>
          <a:p>
            <a:pPr algn="l"/>
            <a:endParaRPr lang="es-CL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21356" y="5715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algn="l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L" dirty="0" smtClean="0">
                <a:solidFill>
                  <a:schemeClr val="tx1"/>
                </a:solidFill>
              </a:rPr>
              <a:t>Centro de Bioinformática y Simulación Molecular, Facultad de Ingeniería, Universidad de Talca.</a:t>
            </a:r>
          </a:p>
          <a:p>
            <a:pPr marL="182880" indent="-182880" algn="l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L" dirty="0" smtClean="0">
                <a:solidFill>
                  <a:schemeClr val="tx1"/>
                </a:solidFill>
              </a:rPr>
              <a:t>DAMA-UPC, Data Management </a:t>
            </a:r>
            <a:r>
              <a:rPr lang="es-CL" dirty="0" err="1" smtClean="0">
                <a:solidFill>
                  <a:schemeClr val="tx1"/>
                </a:solidFill>
              </a:rPr>
              <a:t>Universitat</a:t>
            </a:r>
            <a:r>
              <a:rPr lang="es-CL" dirty="0" smtClean="0">
                <a:solidFill>
                  <a:schemeClr val="tx1"/>
                </a:solidFill>
              </a:rPr>
              <a:t> </a:t>
            </a:r>
            <a:r>
              <a:rPr lang="es-CL" dirty="0" err="1" smtClean="0">
                <a:solidFill>
                  <a:schemeClr val="tx1"/>
                </a:solidFill>
              </a:rPr>
              <a:t>Politecnica</a:t>
            </a:r>
            <a:r>
              <a:rPr lang="es-CL" dirty="0" smtClean="0">
                <a:solidFill>
                  <a:schemeClr val="tx1"/>
                </a:solidFill>
              </a:rPr>
              <a:t> de Catalunya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6" y="6248400"/>
            <a:ext cx="822960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67451"/>
            <a:ext cx="399750" cy="44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96075"/>
            <a:ext cx="421356" cy="42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381000"/>
            <a:ext cx="9152238" cy="1143000"/>
          </a:xfrm>
        </p:spPr>
        <p:txBody>
          <a:bodyPr>
            <a:normAutofit fontScale="90000"/>
          </a:bodyPr>
          <a:lstStyle/>
          <a:p>
            <a:r>
              <a:rPr lang="es-CL" dirty="0" err="1" smtClean="0"/>
              <a:t>Result</a:t>
            </a:r>
            <a:r>
              <a:rPr lang="es-CL" dirty="0" smtClean="0"/>
              <a:t> of </a:t>
            </a:r>
            <a:r>
              <a:rPr lang="es-CL" dirty="0" err="1" smtClean="0"/>
              <a:t>search</a:t>
            </a:r>
            <a:r>
              <a:rPr lang="es-CL" dirty="0" smtClean="0"/>
              <a:t> of</a:t>
            </a:r>
            <a:r>
              <a:rPr lang="es-CL" dirty="0" smtClean="0"/>
              <a:t> </a:t>
            </a:r>
            <a:r>
              <a:rPr lang="es-CL" dirty="0" smtClean="0"/>
              <a:t>Zinc </a:t>
            </a:r>
            <a:r>
              <a:rPr lang="es-CL" dirty="0" err="1" smtClean="0"/>
              <a:t>Finger</a:t>
            </a:r>
            <a:r>
              <a:rPr lang="es-CL" dirty="0" smtClean="0"/>
              <a:t> </a:t>
            </a:r>
            <a:r>
              <a:rPr lang="es-CL" dirty="0" err="1" smtClean="0"/>
              <a:t>motif</a:t>
            </a:r>
            <a:r>
              <a:rPr lang="es-CL" dirty="0" smtClean="0"/>
              <a:t> (C2H2) </a:t>
            </a:r>
            <a:endParaRPr lang="es-CL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8" y="692334"/>
            <a:ext cx="5664359" cy="109182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2" y="1981200"/>
            <a:ext cx="5648875" cy="9906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6" t="8774" r="10000" b="822"/>
          <a:stretch/>
        </p:blipFill>
        <p:spPr>
          <a:xfrm>
            <a:off x="2819400" y="2971800"/>
            <a:ext cx="3894223" cy="3075894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2966762" y="4038600"/>
            <a:ext cx="75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CYS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562600" y="4223266"/>
            <a:ext cx="75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HYS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5" t="13005" r="27838" b="3974"/>
          <a:stretch/>
        </p:blipFill>
        <p:spPr>
          <a:xfrm>
            <a:off x="6477000" y="742403"/>
            <a:ext cx="148808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6" y="6248400"/>
            <a:ext cx="822960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67451"/>
            <a:ext cx="399750" cy="44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96075"/>
            <a:ext cx="421356" cy="42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Working</a:t>
            </a:r>
            <a:r>
              <a:rPr lang="es-CL" dirty="0"/>
              <a:t> ...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s-ES" dirty="0" err="1" smtClean="0"/>
              <a:t>Search</a:t>
            </a:r>
            <a:r>
              <a:rPr lang="es-ES" dirty="0" smtClean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structural</a:t>
            </a:r>
            <a:r>
              <a:rPr lang="es-ES" dirty="0"/>
              <a:t> </a:t>
            </a:r>
            <a:r>
              <a:rPr lang="es-ES" dirty="0" err="1"/>
              <a:t>patterns</a:t>
            </a:r>
            <a:endParaRPr lang="es-ES" dirty="0"/>
          </a:p>
          <a:p>
            <a:pPr marL="914400" indent="-914400">
              <a:buAutoNum type="arabicPeriod"/>
            </a:pPr>
            <a:r>
              <a:rPr lang="es-ES" dirty="0" err="1"/>
              <a:t>Integration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biological</a:t>
            </a:r>
            <a:r>
              <a:rPr lang="es-ES" dirty="0"/>
              <a:t> </a:t>
            </a:r>
            <a:r>
              <a:rPr lang="es-ES" dirty="0" err="1"/>
              <a:t>databases</a:t>
            </a:r>
            <a:endParaRPr lang="es-ES" dirty="0"/>
          </a:p>
          <a:p>
            <a:pPr marL="914400" indent="-914400">
              <a:buAutoNum type="arabicPeriod"/>
            </a:pPr>
            <a:r>
              <a:rPr lang="es-ES" dirty="0" err="1"/>
              <a:t>Incorporation</a:t>
            </a:r>
            <a:r>
              <a:rPr lang="es-ES" dirty="0"/>
              <a:t> of new </a:t>
            </a:r>
            <a:r>
              <a:rPr lang="es-ES" dirty="0" err="1" smtClean="0"/>
              <a:t>attributes</a:t>
            </a:r>
            <a:endParaRPr lang="es-ES" dirty="0" smtClean="0"/>
          </a:p>
          <a:p>
            <a:pPr marL="914400" indent="-914400">
              <a:buFont typeface="Arial" pitchFamily="34" charset="0"/>
              <a:buAutoNum type="arabicPeriod"/>
            </a:pPr>
            <a:r>
              <a:rPr lang="es-ES" dirty="0" err="1" smtClean="0"/>
              <a:t>Benchmark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00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6" y="6248400"/>
            <a:ext cx="822960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67451"/>
            <a:ext cx="399750" cy="44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96075"/>
            <a:ext cx="421356" cy="42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Introduction</a:t>
            </a:r>
            <a:endParaRPr lang="es-C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Proteins are essential macromolecules of great interest for the study of diseases and the development of novel drug-targets.</a:t>
            </a:r>
          </a:p>
          <a:p>
            <a:r>
              <a:rPr lang="en-US" dirty="0"/>
              <a:t>The analysis and understanding of the tri-dimensional (3D) structure of these proteins could help us to comprehend the molecular mechanisms involved in living organisms.</a:t>
            </a:r>
          </a:p>
          <a:p>
            <a:r>
              <a:rPr lang="en-US" dirty="0"/>
              <a:t>Examples of how the information stored in this graph-oriented database can be employed to make queries and find structural patterns among different proteins.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332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6" y="6248400"/>
            <a:ext cx="822960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67451"/>
            <a:ext cx="399750" cy="44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96075"/>
            <a:ext cx="421356" cy="42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Yearly growth of total structures</a:t>
            </a:r>
            <a:r>
              <a:rPr lang="en-US" dirty="0" smtClean="0"/>
              <a:t>*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" y="1828800"/>
            <a:ext cx="7724775" cy="3495675"/>
          </a:xfrm>
        </p:spPr>
      </p:pic>
      <p:sp>
        <p:nvSpPr>
          <p:cNvPr id="5" name="TextBox 4"/>
          <p:cNvSpPr txBox="1"/>
          <p:nvPr/>
        </p:nvSpPr>
        <p:spPr>
          <a:xfrm>
            <a:off x="304800" y="5824248"/>
            <a:ext cx="8475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[*] http://</a:t>
            </a:r>
            <a:r>
              <a:rPr lang="es-CL" dirty="0" smtClean="0"/>
              <a:t>www.pdb.org/pdb/static.do?p=general_information/pdb_statistics/index.html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251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6" y="6248400"/>
            <a:ext cx="822960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67451"/>
            <a:ext cx="399750" cy="44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96075"/>
            <a:ext cx="421356" cy="42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PDB file </a:t>
            </a:r>
            <a:r>
              <a:rPr lang="es-CL" dirty="0" err="1" smtClean="0"/>
              <a:t>format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3" y="1447800"/>
            <a:ext cx="4426647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28800"/>
            <a:ext cx="3733800" cy="37338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105400" y="3276600"/>
            <a:ext cx="762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53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6" y="6248400"/>
            <a:ext cx="822960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67451"/>
            <a:ext cx="399750" cy="44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96075"/>
            <a:ext cx="421356" cy="42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Schema</a:t>
            </a:r>
            <a:r>
              <a:rPr lang="es-CL" dirty="0"/>
              <a:t> </a:t>
            </a:r>
            <a:r>
              <a:rPr lang="es-CL" dirty="0" err="1"/>
              <a:t>implemented</a:t>
            </a:r>
            <a:endParaRPr lang="es-CL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96" y="1219200"/>
            <a:ext cx="4632104" cy="4950340"/>
          </a:xfrm>
        </p:spPr>
      </p:pic>
    </p:spTree>
    <p:extLst>
      <p:ext uri="{BB962C8B-B14F-4D97-AF65-F5344CB8AC3E}">
        <p14:creationId xmlns:p14="http://schemas.microsoft.com/office/powerpoint/2010/main" val="7176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6" y="6248400"/>
            <a:ext cx="822960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67451"/>
            <a:ext cx="399750" cy="44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96075"/>
            <a:ext cx="421356" cy="42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to populate the database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7" y="2339181"/>
            <a:ext cx="5381625" cy="3048000"/>
          </a:xfrm>
        </p:spPr>
      </p:pic>
    </p:spTree>
    <p:extLst>
      <p:ext uri="{BB962C8B-B14F-4D97-AF65-F5344CB8AC3E}">
        <p14:creationId xmlns:p14="http://schemas.microsoft.com/office/powerpoint/2010/main" val="11137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6" y="6248400"/>
            <a:ext cx="822960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67451"/>
            <a:ext cx="399750" cy="44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96075"/>
            <a:ext cx="421356" cy="42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Statistics</a:t>
            </a:r>
            <a:endParaRPr lang="es-C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PDBs files processed: 74,208 (73GB)</a:t>
            </a:r>
          </a:p>
          <a:p>
            <a:r>
              <a:rPr lang="es-CL" dirty="0" err="1"/>
              <a:t>Size</a:t>
            </a:r>
            <a:r>
              <a:rPr lang="es-CL" dirty="0"/>
              <a:t> DEX </a:t>
            </a:r>
            <a:r>
              <a:rPr lang="es-CL" dirty="0" err="1"/>
              <a:t>database</a:t>
            </a:r>
            <a:r>
              <a:rPr lang="es-CL" dirty="0"/>
              <a:t>: 106,730MB</a:t>
            </a:r>
          </a:p>
          <a:p>
            <a:r>
              <a:rPr lang="es-CL" dirty="0" err="1"/>
              <a:t>Nodes</a:t>
            </a:r>
            <a:r>
              <a:rPr lang="es-CL" dirty="0"/>
              <a:t>: 481,888,415</a:t>
            </a:r>
          </a:p>
          <a:p>
            <a:r>
              <a:rPr lang="en-US" dirty="0"/>
              <a:t>Edges: 480,317,207 (without distance calculation)</a:t>
            </a:r>
          </a:p>
          <a:p>
            <a:r>
              <a:rPr lang="es-CL" dirty="0"/>
              <a:t>Total: 962,205,622</a:t>
            </a:r>
          </a:p>
          <a:p>
            <a:endParaRPr lang="es-CL" dirty="0"/>
          </a:p>
          <a:p>
            <a:r>
              <a:rPr lang="es-CL" dirty="0"/>
              <a:t>Data </a:t>
            </a:r>
            <a:r>
              <a:rPr lang="es-CL" dirty="0" err="1"/>
              <a:t>preparation</a:t>
            </a:r>
            <a:r>
              <a:rPr lang="es-CL" dirty="0"/>
              <a:t>: 4 </a:t>
            </a:r>
            <a:r>
              <a:rPr lang="es-CL" dirty="0" err="1"/>
              <a:t>days</a:t>
            </a:r>
            <a:r>
              <a:rPr lang="es-CL" dirty="0"/>
              <a:t>.</a:t>
            </a:r>
          </a:p>
          <a:p>
            <a:r>
              <a:rPr lang="es-CL" dirty="0"/>
              <a:t>Data </a:t>
            </a:r>
            <a:r>
              <a:rPr lang="es-CL" dirty="0" err="1"/>
              <a:t>import</a:t>
            </a:r>
            <a:r>
              <a:rPr lang="es-CL" dirty="0"/>
              <a:t>: 7 </a:t>
            </a:r>
            <a:r>
              <a:rPr lang="es-CL" dirty="0" err="1"/>
              <a:t>days</a:t>
            </a:r>
            <a:r>
              <a:rPr lang="es-C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785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6" y="6248400"/>
            <a:ext cx="822960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67451"/>
            <a:ext cx="399750" cy="44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96075"/>
            <a:ext cx="421356" cy="42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Test </a:t>
            </a:r>
            <a:r>
              <a:rPr lang="es-CL" dirty="0" err="1" smtClean="0"/>
              <a:t>Queries</a:t>
            </a:r>
            <a:endParaRPr lang="es-C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/>
              <a:t>Show </a:t>
            </a:r>
            <a:r>
              <a:rPr lang="es-CL" dirty="0" err="1"/>
              <a:t>protein</a:t>
            </a:r>
            <a:r>
              <a:rPr lang="es-CL" dirty="0"/>
              <a:t> </a:t>
            </a:r>
            <a:r>
              <a:rPr lang="es-CL" dirty="0" err="1"/>
              <a:t>information</a:t>
            </a:r>
            <a:r>
              <a:rPr lang="es-CL" dirty="0"/>
              <a:t>.</a:t>
            </a:r>
          </a:p>
          <a:p>
            <a:r>
              <a:rPr lang="en-US" dirty="0"/>
              <a:t>Searching a zinc finger motif (class C2H2) given a </a:t>
            </a:r>
            <a:r>
              <a:rPr lang="en-US" dirty="0" err="1"/>
              <a:t>hetatm</a:t>
            </a:r>
            <a:r>
              <a:rPr lang="en-US" dirty="0"/>
              <a:t>.</a:t>
            </a:r>
          </a:p>
          <a:p>
            <a:r>
              <a:rPr lang="en-US" dirty="0"/>
              <a:t>Searching </a:t>
            </a:r>
            <a:r>
              <a:rPr lang="en-US" dirty="0" err="1"/>
              <a:t>subseq</a:t>
            </a:r>
            <a:r>
              <a:rPr lang="en-US" dirty="0"/>
              <a:t> over all sequences of all proteins (POSIX regular expression).</a:t>
            </a:r>
          </a:p>
          <a:p>
            <a:r>
              <a:rPr lang="en-US" dirty="0"/>
              <a:t>Searching atoms neighbors of a </a:t>
            </a:r>
            <a:r>
              <a:rPr lang="en-US" dirty="0" err="1"/>
              <a:t>hetatom</a:t>
            </a:r>
            <a:r>
              <a:rPr lang="en-US" dirty="0"/>
              <a:t> (by distance in angstrom).</a:t>
            </a:r>
          </a:p>
          <a:p>
            <a:r>
              <a:rPr lang="en-US" dirty="0"/>
              <a:t>Calculate AFAL (</a:t>
            </a:r>
            <a:r>
              <a:rPr lang="en-US" dirty="0" err="1"/>
              <a:t>Aminoacid</a:t>
            </a:r>
            <a:r>
              <a:rPr lang="en-US" dirty="0"/>
              <a:t> Frequency Around </a:t>
            </a:r>
            <a:r>
              <a:rPr lang="en-US" dirty="0" err="1"/>
              <a:t>Ligan</a:t>
            </a:r>
            <a:r>
              <a:rPr lang="en-US" dirty="0"/>
              <a:t>) of ZN.</a:t>
            </a:r>
          </a:p>
          <a:p>
            <a:r>
              <a:rPr lang="es-CL" dirty="0" err="1"/>
              <a:t>Statistics</a:t>
            </a:r>
            <a:r>
              <a:rPr lang="es-CL" dirty="0"/>
              <a:t> of </a:t>
            </a:r>
            <a:r>
              <a:rPr lang="es-CL" dirty="0" err="1"/>
              <a:t>database</a:t>
            </a:r>
            <a:r>
              <a:rPr lang="es-C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664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6" y="6248400"/>
            <a:ext cx="822960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67451"/>
            <a:ext cx="399750" cy="44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96075"/>
            <a:ext cx="421356" cy="42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s-CL" dirty="0" err="1" smtClean="0"/>
              <a:t>Example</a:t>
            </a:r>
            <a:r>
              <a:rPr lang="es-CL" dirty="0" smtClean="0"/>
              <a:t>: </a:t>
            </a:r>
            <a:r>
              <a:rPr lang="es-CL" dirty="0" smtClean="0"/>
              <a:t>Zinc </a:t>
            </a:r>
            <a:r>
              <a:rPr lang="es-CL" dirty="0" err="1" smtClean="0"/>
              <a:t>Finger</a:t>
            </a:r>
            <a:r>
              <a:rPr lang="es-CL" dirty="0" smtClean="0"/>
              <a:t> </a:t>
            </a:r>
            <a:r>
              <a:rPr lang="es-CL" dirty="0" smtClean="0"/>
              <a:t>(C2H2 </a:t>
            </a:r>
            <a:r>
              <a:rPr lang="es-CL" dirty="0" err="1" smtClean="0"/>
              <a:t>motif</a:t>
            </a:r>
            <a:r>
              <a:rPr lang="es-CL" dirty="0" smtClean="0"/>
              <a:t>)</a:t>
            </a:r>
            <a:endParaRPr lang="es-CL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09999"/>
            <a:ext cx="5943600" cy="136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42103" y="809638"/>
            <a:ext cx="5496697" cy="292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'Zinc finger' domains </a:t>
            </a:r>
            <a:r>
              <a:rPr lang="en-US" dirty="0" smtClean="0"/>
              <a:t>are </a:t>
            </a:r>
            <a:r>
              <a:rPr lang="en-US" dirty="0"/>
              <a:t>nucleic acid-binding protein </a:t>
            </a:r>
            <a:r>
              <a:rPr lang="en-US" dirty="0" smtClean="0"/>
              <a:t>structures. </a:t>
            </a:r>
            <a:r>
              <a:rPr lang="en-US" dirty="0"/>
              <a:t>These domains have since been found in numerous nucleic acid-binding proteins. A zinc finger domain is composed of 25 to 30 amino-acid residues. There are two cysteine or histidine residues at both extremities of the domain, which are involved in the tetrahedral coordination of a zinc atom. It has been proposed that such a domain interacts with about five nucleotides. A schematic representation of a zinc finger domain is shown below: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75851" y="5301734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Sequence alignment</a:t>
            </a:r>
            <a:endParaRPr lang="en-US" dirty="0"/>
          </a:p>
        </p:txBody>
      </p:sp>
      <p:grpSp>
        <p:nvGrpSpPr>
          <p:cNvPr id="23" name="22 Grupo"/>
          <p:cNvGrpSpPr/>
          <p:nvPr/>
        </p:nvGrpSpPr>
        <p:grpSpPr>
          <a:xfrm>
            <a:off x="5943600" y="685800"/>
            <a:ext cx="3927389" cy="3503194"/>
            <a:chOff x="5943600" y="685800"/>
            <a:chExt cx="3927389" cy="3503194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685800"/>
              <a:ext cx="2818255" cy="350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13 CuadroTexto"/>
            <p:cNvSpPr txBox="1"/>
            <p:nvPr/>
          </p:nvSpPr>
          <p:spPr>
            <a:xfrm>
              <a:off x="6974556" y="762000"/>
              <a:ext cx="1676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His</a:t>
              </a:r>
              <a:r>
                <a:rPr lang="es-ES" dirty="0" smtClean="0"/>
                <a:t> (H)</a:t>
              </a:r>
              <a:endParaRPr lang="es-ES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194589" y="3538484"/>
              <a:ext cx="1676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Cys</a:t>
              </a:r>
              <a:r>
                <a:rPr lang="es-ES" dirty="0" smtClean="0"/>
                <a:t> (C)</a:t>
              </a:r>
              <a:endParaRPr lang="es-ES" dirty="0"/>
            </a:p>
          </p:txBody>
        </p:sp>
        <p:cxnSp>
          <p:nvCxnSpPr>
            <p:cNvPr id="16" name="15 Conector recto de flecha"/>
            <p:cNvCxnSpPr/>
            <p:nvPr/>
          </p:nvCxnSpPr>
          <p:spPr>
            <a:xfrm flipV="1">
              <a:off x="6477000" y="1131332"/>
              <a:ext cx="685800" cy="6528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/>
            <p:nvPr/>
          </p:nvCxnSpPr>
          <p:spPr>
            <a:xfrm>
              <a:off x="6477000" y="2589387"/>
              <a:ext cx="1752600" cy="9696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>
              <a:off x="6934200" y="2459307"/>
              <a:ext cx="1371600" cy="10791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23 Conector recto de flecha"/>
            <p:cNvCxnSpPr/>
            <p:nvPr/>
          </p:nvCxnSpPr>
          <p:spPr>
            <a:xfrm flipV="1">
              <a:off x="6974556" y="1131332"/>
              <a:ext cx="188244" cy="11403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21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380</Words>
  <Application>Microsoft Office PowerPoint</Application>
  <PresentationFormat>Presentación en pantalla (4:3)</PresentationFormat>
  <Paragraphs>57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Office Theme</vt:lpstr>
      <vt:lpstr>A graph oriented database implemented in DEX for protein structural information. </vt:lpstr>
      <vt:lpstr>Introduction</vt:lpstr>
      <vt:lpstr>Yearly growth of total structures*</vt:lpstr>
      <vt:lpstr>PDB file format</vt:lpstr>
      <vt:lpstr>Schema implemented</vt:lpstr>
      <vt:lpstr>Steps to populate the database</vt:lpstr>
      <vt:lpstr>Statistics</vt:lpstr>
      <vt:lpstr>Test Queries</vt:lpstr>
      <vt:lpstr>Example: Zinc Finger (C2H2 motif)</vt:lpstr>
      <vt:lpstr>Result of search of Zinc Finger motif (C2H2) </vt:lpstr>
      <vt:lpstr>Working 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graph oriented database implemented in DEX for protein structural information.</dc:title>
  <dc:creator>Alejandro Valdés</dc:creator>
  <cp:lastModifiedBy>mauricio arenas</cp:lastModifiedBy>
  <cp:revision>26</cp:revision>
  <dcterms:created xsi:type="dcterms:W3CDTF">2014-01-29T14:01:31Z</dcterms:created>
  <dcterms:modified xsi:type="dcterms:W3CDTF">2014-01-30T15:51:11Z</dcterms:modified>
</cp:coreProperties>
</file>